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76" r:id="rId10"/>
    <p:sldId id="266" r:id="rId11"/>
    <p:sldId id="268" r:id="rId12"/>
    <p:sldId id="269" r:id="rId13"/>
    <p:sldId id="277" r:id="rId14"/>
    <p:sldId id="273" r:id="rId15"/>
    <p:sldId id="274" r:id="rId16"/>
    <p:sldId id="275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8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43610" y="1170940"/>
            <a:ext cx="7256779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EAEAEA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0" i="1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EAEAEA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EAEAEA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297929" y="1676400"/>
            <a:ext cx="2821940" cy="28219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688329" y="0"/>
            <a:ext cx="1604009" cy="11455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297929" y="6094729"/>
            <a:ext cx="994409" cy="76326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669539"/>
            <a:ext cx="4036060" cy="41884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2894329"/>
            <a:ext cx="1523999" cy="236601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816850" y="12700"/>
            <a:ext cx="685800" cy="1099820"/>
          </a:xfrm>
          <a:custGeom>
            <a:avLst/>
            <a:gdLst/>
            <a:ahLst/>
            <a:cxnLst/>
            <a:rect l="l" t="t" r="r" b="b"/>
            <a:pathLst>
              <a:path w="685800" h="1099820">
                <a:moveTo>
                  <a:pt x="685800" y="0"/>
                </a:moveTo>
                <a:lnTo>
                  <a:pt x="0" y="0"/>
                </a:lnTo>
                <a:lnTo>
                  <a:pt x="0" y="1099820"/>
                </a:lnTo>
                <a:lnTo>
                  <a:pt x="685800" y="1099820"/>
                </a:lnTo>
                <a:lnTo>
                  <a:pt x="685800" y="0"/>
                </a:lnTo>
                <a:close/>
              </a:path>
            </a:pathLst>
          </a:custGeom>
          <a:solidFill>
            <a:srgbClr val="00000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816850" y="12700"/>
            <a:ext cx="685800" cy="1099820"/>
          </a:xfrm>
          <a:custGeom>
            <a:avLst/>
            <a:gdLst/>
            <a:ahLst/>
            <a:cxnLst/>
            <a:rect l="l" t="t" r="r" b="b"/>
            <a:pathLst>
              <a:path w="685800" h="1099820">
                <a:moveTo>
                  <a:pt x="685800" y="0"/>
                </a:moveTo>
                <a:lnTo>
                  <a:pt x="0" y="0"/>
                </a:lnTo>
                <a:lnTo>
                  <a:pt x="0" y="1099820"/>
                </a:lnTo>
                <a:lnTo>
                  <a:pt x="685800" y="1099820"/>
                </a:lnTo>
                <a:lnTo>
                  <a:pt x="685800" y="0"/>
                </a:lnTo>
                <a:close/>
              </a:path>
            </a:pathLst>
          </a:custGeom>
          <a:solidFill>
            <a:srgbClr val="00000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744459" y="0"/>
            <a:ext cx="685800" cy="1099820"/>
          </a:xfrm>
          <a:custGeom>
            <a:avLst/>
            <a:gdLst/>
            <a:ahLst/>
            <a:cxnLst/>
            <a:rect l="l" t="t" r="r" b="b"/>
            <a:pathLst>
              <a:path w="685800" h="1099820">
                <a:moveTo>
                  <a:pt x="685800" y="0"/>
                </a:moveTo>
                <a:lnTo>
                  <a:pt x="0" y="0"/>
                </a:lnTo>
                <a:lnTo>
                  <a:pt x="0" y="1099820"/>
                </a:lnTo>
                <a:lnTo>
                  <a:pt x="685800" y="1099820"/>
                </a:lnTo>
                <a:lnTo>
                  <a:pt x="685800" y="0"/>
                </a:lnTo>
                <a:close/>
              </a:path>
            </a:pathLst>
          </a:custGeom>
          <a:solidFill>
            <a:srgbClr val="AF14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744459" y="0"/>
            <a:ext cx="685800" cy="1099820"/>
          </a:xfrm>
          <a:custGeom>
            <a:avLst/>
            <a:gdLst/>
            <a:ahLst/>
            <a:cxnLst/>
            <a:rect l="l" t="t" r="r" b="b"/>
            <a:pathLst>
              <a:path w="685800" h="1099820">
                <a:moveTo>
                  <a:pt x="685800" y="0"/>
                </a:moveTo>
                <a:lnTo>
                  <a:pt x="0" y="0"/>
                </a:lnTo>
                <a:lnTo>
                  <a:pt x="0" y="1099820"/>
                </a:lnTo>
                <a:lnTo>
                  <a:pt x="685800" y="1099820"/>
                </a:lnTo>
                <a:lnTo>
                  <a:pt x="685800" y="0"/>
                </a:lnTo>
                <a:close/>
              </a:path>
            </a:pathLst>
          </a:custGeom>
          <a:solidFill>
            <a:srgbClr val="AF14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2609" y="485140"/>
            <a:ext cx="8018780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EAEAEA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48410" y="1680209"/>
            <a:ext cx="7509509" cy="3171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1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2286000"/>
            <a:ext cx="906780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5940" marR="5080" indent="-523240" algn="ctr">
              <a:lnSpc>
                <a:spcPct val="100000"/>
              </a:lnSpc>
              <a:spcBef>
                <a:spcPts val="100"/>
              </a:spcBef>
            </a:pPr>
            <a:r>
              <a:rPr lang="en-US" sz="6000" i="1" spc="-5" dirty="0" smtClean="0">
                <a:latin typeface="Times New Roman" pitchFamily="18" charset="0"/>
                <a:cs typeface="Times New Roman" pitchFamily="18" charset="0"/>
              </a:rPr>
              <a:t>Lecture # 05 </a:t>
            </a:r>
            <a:br>
              <a:rPr lang="en-US" sz="6000" i="1" spc="-5" dirty="0" smtClean="0">
                <a:latin typeface="Times New Roman" pitchFamily="18" charset="0"/>
                <a:cs typeface="Times New Roman" pitchFamily="18" charset="0"/>
              </a:rPr>
            </a:br>
            <a:r>
              <a:rPr sz="6000" i="1" spc="-5" dirty="0" smtClean="0">
                <a:latin typeface="Times New Roman" pitchFamily="18" charset="0"/>
                <a:cs typeface="Times New Roman" pitchFamily="18" charset="0"/>
              </a:rPr>
              <a:t>Eco</a:t>
            </a:r>
            <a:r>
              <a:rPr sz="6000" i="1" spc="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6000" i="1" spc="-1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6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6000" i="1" spc="-1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6000" i="1" dirty="0" smtClean="0">
                <a:latin typeface="Times New Roman" pitchFamily="18" charset="0"/>
                <a:cs typeface="Times New Roman" pitchFamily="18" charset="0"/>
              </a:rPr>
              <a:t>c  </a:t>
            </a:r>
            <a:r>
              <a:rPr sz="6000" i="1" spc="-5" dirty="0">
                <a:latin typeface="Times New Roman" pitchFamily="18" charset="0"/>
                <a:cs typeface="Times New Roman" pitchFamily="18" charset="0"/>
              </a:rPr>
              <a:t>Systems</a:t>
            </a:r>
            <a:endParaRPr sz="6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7859" y="4986020"/>
            <a:ext cx="774636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22045" marR="5080" indent="-110998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EAEAEA"/>
                </a:solidFill>
                <a:latin typeface="Century Gothic"/>
                <a:cs typeface="Century Gothic"/>
              </a:rPr>
              <a:t>Karl </a:t>
            </a:r>
            <a:r>
              <a:rPr sz="2800" b="1" i="1" dirty="0">
                <a:solidFill>
                  <a:srgbClr val="EAEAEA"/>
                </a:solidFill>
                <a:latin typeface="Century Gothic"/>
                <a:cs typeface="Century Gothic"/>
              </a:rPr>
              <a:t>Marx </a:t>
            </a:r>
            <a:r>
              <a:rPr sz="2800" b="1" i="1" spc="-5" dirty="0">
                <a:solidFill>
                  <a:srgbClr val="EAEAEA"/>
                </a:solidFill>
                <a:latin typeface="Century Gothic"/>
                <a:cs typeface="Century Gothic"/>
              </a:rPr>
              <a:t>was the founder of the </a:t>
            </a:r>
            <a:r>
              <a:rPr sz="2800" b="1" i="1" spc="-10" dirty="0">
                <a:solidFill>
                  <a:srgbClr val="EAEAEA"/>
                </a:solidFill>
                <a:latin typeface="Century Gothic"/>
                <a:cs typeface="Century Gothic"/>
              </a:rPr>
              <a:t>communist/  command economy</a:t>
            </a:r>
            <a:r>
              <a:rPr sz="2800" b="1" i="1" spc="15" dirty="0">
                <a:solidFill>
                  <a:srgbClr val="EAEAEA"/>
                </a:solidFill>
                <a:latin typeface="Century Gothic"/>
                <a:cs typeface="Century Gothic"/>
              </a:rPr>
              <a:t> </a:t>
            </a:r>
            <a:r>
              <a:rPr sz="2800" b="1" i="1" dirty="0">
                <a:solidFill>
                  <a:srgbClr val="EAEAEA"/>
                </a:solidFill>
                <a:latin typeface="Century Gothic"/>
                <a:cs typeface="Century Gothic"/>
              </a:rPr>
              <a:t>ideology.</a:t>
            </a:r>
            <a:endParaRPr sz="2800" b="1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16850" y="12700"/>
            <a:ext cx="613410" cy="1099820"/>
          </a:xfrm>
          <a:prstGeom prst="rect">
            <a:avLst/>
          </a:prstGeom>
          <a:solidFill>
            <a:srgbClr val="AF1412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950">
              <a:latin typeface="Times New Roman"/>
              <a:cs typeface="Times New Roman"/>
            </a:endParaRPr>
          </a:p>
          <a:p>
            <a:pPr marL="8509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11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52600" y="1065530"/>
            <a:ext cx="6019800" cy="3611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9524" y="782942"/>
            <a:ext cx="697865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4200" spc="-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4200" spc="-5" dirty="0">
                <a:latin typeface="Times New Roman" pitchFamily="18" charset="0"/>
                <a:cs typeface="Times New Roman" pitchFamily="18" charset="0"/>
              </a:rPr>
              <a:t>mmand</a:t>
            </a:r>
            <a:r>
              <a:rPr sz="4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sz="4200" spc="-5" dirty="0">
                <a:latin typeface="Times New Roman" pitchFamily="18" charset="0"/>
                <a:cs typeface="Times New Roman" pitchFamily="18" charset="0"/>
              </a:rPr>
              <a:t>Socialist  Economy</a:t>
            </a:r>
            <a:endParaRPr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600200"/>
            <a:ext cx="7835900" cy="600420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69900" marR="5080" indent="-457200">
              <a:spcBef>
                <a:spcPts val="700"/>
              </a:spcBef>
              <a:buFont typeface="Wingdings" pitchFamily="2" charset="2"/>
              <a:buChar char="q"/>
              <a:tabLst>
                <a:tab pos="1209040" algn="l"/>
                <a:tab pos="1773555" algn="l"/>
                <a:tab pos="3144520" algn="l"/>
                <a:tab pos="5166995" algn="l"/>
                <a:tab pos="6728459" algn="l"/>
              </a:tabLst>
            </a:pP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Cri</a:t>
            </a:r>
            <a:r>
              <a:rPr sz="2400" spc="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400" spc="-1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spc="-1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sz="2400" spc="-1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2400" spc="-2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spc="-1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capitalism was 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form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“class</a:t>
            </a:r>
            <a:r>
              <a:rPr sz="2400" spc="-2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warfare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400" spc="-5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marR="5080" indent="-457200" algn="just">
              <a:spcBef>
                <a:spcPts val="725"/>
              </a:spcBef>
              <a:buFont typeface="Wingdings" pitchFamily="2" charset="2"/>
              <a:buChar char="q"/>
            </a:pP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claimed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capitalism/ market 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economies resulted 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few 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people ruling 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over the</a:t>
            </a:r>
            <a:r>
              <a:rPr lang="en-US" sz="2400" spc="-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masses.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69900" marR="6985" indent="-457200" algn="just">
              <a:spcBef>
                <a:spcPts val="990"/>
              </a:spcBef>
              <a:buFont typeface="Wingdings" pitchFamily="2" charset="2"/>
              <a:buChar char="q"/>
            </a:pPr>
            <a:r>
              <a:rPr lang="en-US"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order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end 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capitalism/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market 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economies 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critics 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claimed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that a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revolution was needed 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redistribute goods</a:t>
            </a:r>
            <a:r>
              <a:rPr lang="en-US" sz="2400" spc="-2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equally</a:t>
            </a:r>
            <a:r>
              <a:rPr lang="en-US"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69900" marR="5080" indent="-457200" algn="just">
              <a:spcBef>
                <a:spcPts val="725"/>
              </a:spcBef>
              <a:buFont typeface="Wingdings" pitchFamily="2" charset="2"/>
              <a:buChar char="q"/>
            </a:pP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revolution 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came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known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as  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communism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its economy 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known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as a  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command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economy.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69900" marR="5715" indent="-457200" algn="just">
              <a:spcBef>
                <a:spcPts val="970"/>
              </a:spcBef>
              <a:buFont typeface="Wingdings" pitchFamily="2" charset="2"/>
              <a:buChar char="q"/>
            </a:pPr>
            <a:r>
              <a:rPr lang="en-US"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command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economy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government  controls 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aspects of the</a:t>
            </a:r>
            <a:r>
              <a:rPr lang="en-US" sz="2400" spc="-3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69900" marR="6985" indent="-457200" algn="just">
              <a:spcBef>
                <a:spcPts val="990"/>
              </a:spcBef>
              <a:buFont typeface="Wingdings" pitchFamily="2" charset="2"/>
              <a:buChar char="q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69900" marR="5080" indent="-457200">
              <a:spcBef>
                <a:spcPts val="700"/>
              </a:spcBef>
              <a:buFont typeface="Wingdings" pitchFamily="2" charset="2"/>
              <a:buChar char="q"/>
              <a:tabLst>
                <a:tab pos="1209040" algn="l"/>
                <a:tab pos="1773555" algn="l"/>
                <a:tab pos="3144520" algn="l"/>
                <a:tab pos="5166995" algn="l"/>
                <a:tab pos="6728459" algn="l"/>
              </a:tabLst>
            </a:pPr>
            <a:endParaRPr lang="en-US" sz="2400" spc="-5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marR="5080" indent="-457200">
              <a:spcBef>
                <a:spcPts val="700"/>
              </a:spcBef>
              <a:buFont typeface="Wingdings" pitchFamily="2" charset="2"/>
              <a:buChar char="q"/>
              <a:tabLst>
                <a:tab pos="1209040" algn="l"/>
                <a:tab pos="1773555" algn="l"/>
                <a:tab pos="3144520" algn="l"/>
                <a:tab pos="5166995" algn="l"/>
                <a:tab pos="6728459" algn="l"/>
              </a:tabLst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16850" y="12700"/>
            <a:ext cx="613410" cy="1099820"/>
          </a:xfrm>
          <a:prstGeom prst="rect">
            <a:avLst/>
          </a:prstGeom>
          <a:solidFill>
            <a:srgbClr val="AF1412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950">
              <a:latin typeface="Times New Roman"/>
              <a:cs typeface="Times New Roman"/>
            </a:endParaRPr>
          </a:p>
          <a:p>
            <a:pPr marL="8509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13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7238" y="459777"/>
            <a:ext cx="6766562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4200" spc="-5" dirty="0" smtClean="0">
                <a:latin typeface="Times New Roman" pitchFamily="18" charset="0"/>
                <a:cs typeface="Times New Roman" pitchFamily="18" charset="0"/>
              </a:rPr>
              <a:t>Characteristics</a:t>
            </a:r>
            <a:r>
              <a:rPr sz="42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200" spc="-1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42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200" spc="-5" dirty="0" smtClean="0">
                <a:latin typeface="Times New Roman" pitchFamily="18" charset="0"/>
                <a:cs typeface="Times New Roman" pitchFamily="18" charset="0"/>
              </a:rPr>
              <a:t>Socialist </a:t>
            </a:r>
            <a:r>
              <a:rPr sz="4200" spc="-10" dirty="0" smtClean="0">
                <a:latin typeface="Times New Roman" pitchFamily="18" charset="0"/>
                <a:cs typeface="Times New Roman" pitchFamily="18" charset="0"/>
              </a:rPr>
              <a:t>Economy</a:t>
            </a:r>
            <a:endParaRPr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2000" y="1786759"/>
            <a:ext cx="8082082" cy="49552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sz="2400" b="1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State ownership </a:t>
            </a:r>
            <a:r>
              <a:rPr sz="2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wealth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Socialist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system, </a:t>
            </a:r>
            <a:r>
              <a:rPr sz="2400" spc="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state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ownership 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exists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over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land,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mills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factories, minerals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other 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resources.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public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country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state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owner of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wealth. Whatever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 earned from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resources is 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spent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 the society.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10"/>
              </a:spcBef>
              <a:buFont typeface="Wingdings" pitchFamily="2" charset="2"/>
              <a:buChar char="q"/>
            </a:pPr>
            <a:r>
              <a:rPr sz="2400" b="1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Absence </a:t>
            </a:r>
            <a:r>
              <a:rPr sz="2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b="1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sz="2400" b="1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initiative</a:t>
            </a:r>
            <a:r>
              <a:rPr lang="en-US" sz="2400" b="1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sz="2400" spc="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Initiative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means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taking steps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 production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trades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commerce. </a:t>
            </a:r>
            <a:r>
              <a:rPr sz="2400" spc="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socialism,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factors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 under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state.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 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there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 no individual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initiative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matters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establishing industrial 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factories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carrying out trades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businesses,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etc.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as a result 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there is no scope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making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any individual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profit.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activities 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relating </a:t>
            </a:r>
            <a:r>
              <a:rPr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industry, agriculture, trade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commerce,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etc.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  carried out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initiative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6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state.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16850" y="12700"/>
            <a:ext cx="613410" cy="1099820"/>
          </a:xfrm>
          <a:prstGeom prst="rect">
            <a:avLst/>
          </a:prstGeom>
          <a:solidFill>
            <a:srgbClr val="AF1412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950">
              <a:latin typeface="Times New Roman"/>
              <a:cs typeface="Times New Roman"/>
            </a:endParaRPr>
          </a:p>
          <a:p>
            <a:pPr marL="8509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7238" y="459777"/>
            <a:ext cx="6766562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4200" spc="-5" dirty="0" smtClean="0">
                <a:latin typeface="Times New Roman" pitchFamily="18" charset="0"/>
                <a:cs typeface="Times New Roman" pitchFamily="18" charset="0"/>
              </a:rPr>
              <a:t>Characteristics</a:t>
            </a:r>
            <a:r>
              <a:rPr sz="42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200" spc="-1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42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200" spc="-5" dirty="0" smtClean="0">
                <a:latin typeface="Times New Roman" pitchFamily="18" charset="0"/>
                <a:cs typeface="Times New Roman" pitchFamily="18" charset="0"/>
              </a:rPr>
              <a:t>Socialist </a:t>
            </a:r>
            <a:r>
              <a:rPr sz="4200" spc="-10" dirty="0" smtClean="0">
                <a:latin typeface="Times New Roman" pitchFamily="18" charset="0"/>
                <a:cs typeface="Times New Roman" pitchFamily="18" charset="0"/>
              </a:rPr>
              <a:t>Economy</a:t>
            </a:r>
            <a:endParaRPr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2000" y="1786759"/>
            <a:ext cx="7848600" cy="49552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27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lang="en-US" sz="2400" b="1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Central </a:t>
            </a:r>
            <a:r>
              <a:rPr lang="en-US" sz="2400" b="1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planning –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activities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performed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by 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instruction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central planning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authority. The 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planning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authority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decides over </a:t>
            </a:r>
            <a:r>
              <a:rPr lang="en-US" sz="2400" spc="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commodities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their quantity that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 produced and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method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production.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10"/>
              </a:spcBef>
              <a:buFont typeface="Wingdings" pitchFamily="2" charset="2"/>
              <a:buChar char="q"/>
            </a:pPr>
            <a:r>
              <a:rPr lang="en-US" sz="2400" b="1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Limitation </a:t>
            </a:r>
            <a:r>
              <a:rPr lang="en-US" sz="2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freedom </a:t>
            </a:r>
            <a:r>
              <a:rPr lang="en-US" sz="2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consumer – </a:t>
            </a:r>
            <a:r>
              <a:rPr lang="en-US" sz="2400" b="1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roduction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 import of 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goods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commodities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take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place at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 initiative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government according </a:t>
            </a:r>
            <a:r>
              <a:rPr lang="en-US"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spc="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needs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 society.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reason,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consumers can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spend money 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purchase goods of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2400" spc="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type 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sufficient quantities 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choice.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 why, it is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said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that 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freedom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consumer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socialism is limited.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q"/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16850" y="12700"/>
            <a:ext cx="613410" cy="1099820"/>
          </a:xfrm>
          <a:prstGeom prst="rect">
            <a:avLst/>
          </a:prstGeom>
          <a:solidFill>
            <a:srgbClr val="AF1412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950">
              <a:latin typeface="Times New Roman"/>
              <a:cs typeface="Times New Roman"/>
            </a:endParaRPr>
          </a:p>
          <a:p>
            <a:pPr marL="8509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072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795020"/>
            <a:ext cx="441960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latin typeface="Times New Roman" pitchFamily="18" charset="0"/>
                <a:cs typeface="Times New Roman" pitchFamily="18" charset="0"/>
              </a:rPr>
              <a:t>Mixed</a:t>
            </a:r>
            <a:r>
              <a:rPr sz="42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200" spc="-10" dirty="0">
                <a:latin typeface="Times New Roman" pitchFamily="18" charset="0"/>
                <a:cs typeface="Times New Roman" pitchFamily="18" charset="0"/>
              </a:rPr>
              <a:t>Economy</a:t>
            </a:r>
            <a:endParaRPr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2609" y="2057400"/>
            <a:ext cx="7743191" cy="3104696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355600" marR="5080" indent="-342900" algn="just">
              <a:spcBef>
                <a:spcPts val="370"/>
              </a:spcBef>
              <a:buFont typeface="Wingdings" pitchFamily="2" charset="2"/>
              <a:buChar char="q"/>
            </a:pP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Mixed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economies exist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somewhere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command and 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market economies. </a:t>
            </a:r>
            <a:endParaRPr lang="en-US" sz="2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spcBef>
                <a:spcPts val="370"/>
              </a:spcBef>
              <a:buFont typeface="Wingdings" pitchFamily="2" charset="2"/>
              <a:buChar char="q"/>
            </a:pPr>
            <a:r>
              <a:rPr sz="2400" spc="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mixed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economy </a:t>
            </a:r>
            <a:r>
              <a:rPr sz="2400" spc="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tends  </a:t>
            </a:r>
            <a:r>
              <a:rPr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own major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industries like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utilities, health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care and major 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manufacturing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industries;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however,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individuals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own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most small  businesses. </a:t>
            </a:r>
            <a:endParaRPr lang="en-US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spcBef>
                <a:spcPts val="370"/>
              </a:spcBef>
              <a:buFont typeface="Wingdings" pitchFamily="2" charset="2"/>
              <a:buChar char="q"/>
            </a:pP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Mixed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economies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tend </a:t>
            </a:r>
            <a:r>
              <a:rPr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tax their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citizens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than 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market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economies,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but less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than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socialist</a:t>
            </a:r>
            <a:r>
              <a:rPr sz="2400" spc="9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economies.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16850" y="12700"/>
            <a:ext cx="613410" cy="1099820"/>
          </a:xfrm>
          <a:prstGeom prst="rect">
            <a:avLst/>
          </a:prstGeom>
          <a:solidFill>
            <a:srgbClr val="AF1412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950">
              <a:latin typeface="Times New Roman"/>
              <a:cs typeface="Times New Roman"/>
            </a:endParaRPr>
          </a:p>
          <a:p>
            <a:pPr marL="8509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18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2609" y="485140"/>
            <a:ext cx="5990591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4200" spc="-5" dirty="0" smtClean="0">
                <a:latin typeface="Times New Roman" pitchFamily="18" charset="0"/>
                <a:cs typeface="Times New Roman" pitchFamily="18" charset="0"/>
              </a:rPr>
              <a:t>Characteristics </a:t>
            </a:r>
            <a:r>
              <a:rPr sz="4200" spc="-10" dirty="0" smtClean="0">
                <a:latin typeface="Times New Roman" pitchFamily="18" charset="0"/>
                <a:cs typeface="Times New Roman" pitchFamily="18" charset="0"/>
              </a:rPr>
              <a:t>of Mixed Economy</a:t>
            </a:r>
            <a:endParaRPr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720" y="1876097"/>
            <a:ext cx="7938134" cy="4591642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81000" marR="31115" indent="-342900" algn="just">
              <a:spcBef>
                <a:spcPts val="425"/>
              </a:spcBef>
              <a:buFont typeface="Wingdings" pitchFamily="2" charset="2"/>
              <a:buChar char="q"/>
            </a:pP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government controls large industries, while  private individuals control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small</a:t>
            </a:r>
            <a:r>
              <a:rPr sz="2400" spc="-3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businesses.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81000" marR="31750" indent="-342900" algn="just">
              <a:spcBef>
                <a:spcPts val="1000"/>
              </a:spcBef>
              <a:buFont typeface="Wingdings" pitchFamily="2" charset="2"/>
              <a:buChar char="q"/>
            </a:pP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Citizens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taxed heavily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provide all citizens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social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safety net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such as welfare, free university 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tuition and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free health</a:t>
            </a:r>
            <a:r>
              <a:rPr sz="2400" spc="-2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care.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81000" marR="31750" indent="-342900" algn="just">
              <a:spcBef>
                <a:spcPts val="1000"/>
              </a:spcBef>
              <a:buFont typeface="Wingdings" pitchFamily="2" charset="2"/>
              <a:buChar char="q"/>
            </a:pP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Property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 controlled by both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private</a:t>
            </a:r>
            <a:r>
              <a:rPr sz="2400" spc="-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individuals.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81000" marR="30480" indent="-342900" algn="just">
              <a:spcBef>
                <a:spcPts val="1000"/>
              </a:spcBef>
              <a:buFont typeface="Wingdings" pitchFamily="2" charset="2"/>
              <a:buChar char="q"/>
            </a:pP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Workers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tend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 somewhat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less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productive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than  those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market economies,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but less product then 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those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command</a:t>
            </a:r>
            <a:r>
              <a:rPr sz="2400" spc="-3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economies.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81000" indent="-342900" algn="just">
              <a:spcBef>
                <a:spcPts val="675"/>
              </a:spcBef>
              <a:buFont typeface="Wingdings" pitchFamily="2" charset="2"/>
              <a:buChar char="q"/>
            </a:pP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Consumers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generally have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wide variety</a:t>
            </a:r>
            <a:r>
              <a:rPr sz="2400" spc="-29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choices.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16850" y="12700"/>
            <a:ext cx="613410" cy="1099820"/>
          </a:xfrm>
          <a:prstGeom prst="rect">
            <a:avLst/>
          </a:prstGeom>
          <a:solidFill>
            <a:srgbClr val="AF1412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950">
              <a:latin typeface="Times New Roman"/>
              <a:cs typeface="Times New Roman"/>
            </a:endParaRPr>
          </a:p>
          <a:p>
            <a:pPr marL="8509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19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497032"/>
            <a:ext cx="443547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latin typeface="Times New Roman" pitchFamily="18" charset="0"/>
                <a:cs typeface="Times New Roman" pitchFamily="18" charset="0"/>
              </a:rPr>
              <a:t>Islamic</a:t>
            </a:r>
            <a:r>
              <a:rPr sz="42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200" spc="-10" dirty="0">
                <a:latin typeface="Times New Roman" pitchFamily="18" charset="0"/>
                <a:cs typeface="Times New Roman" pitchFamily="18" charset="0"/>
              </a:rPr>
              <a:t>Economy</a:t>
            </a:r>
            <a:endParaRPr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722586" y="1295400"/>
            <a:ext cx="7964214" cy="5816977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55600" marR="5715" indent="-342900" algn="just">
              <a:spcBef>
                <a:spcPts val="360"/>
              </a:spcBef>
              <a:buFont typeface="Wingdings" pitchFamily="2" charset="2"/>
              <a:buChar char="q"/>
            </a:pP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Islamic Economic system is an Ideology of economics </a:t>
            </a:r>
            <a:r>
              <a:rPr sz="2400" i="0" spc="-10" dirty="0">
                <a:latin typeface="Times New Roman" pitchFamily="18" charset="0"/>
                <a:cs typeface="Times New Roman" pitchFamily="18" charset="0"/>
              </a:rPr>
              <a:t>based on  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i="0" spc="-10" dirty="0">
                <a:latin typeface="Times New Roman" pitchFamily="18" charset="0"/>
                <a:cs typeface="Times New Roman" pitchFamily="18" charset="0"/>
              </a:rPr>
              <a:t>teachings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of Islam that takes 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middle ground between 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the  systems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i="0" spc="-10" dirty="0">
                <a:latin typeface="Times New Roman" pitchFamily="18" charset="0"/>
                <a:cs typeface="Times New Roman" pitchFamily="18" charset="0"/>
              </a:rPr>
              <a:t>Socialism and</a:t>
            </a:r>
            <a:r>
              <a:rPr sz="2400" i="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i="0" spc="-5" dirty="0" smtClean="0">
                <a:latin typeface="Times New Roman" pitchFamily="18" charset="0"/>
                <a:cs typeface="Times New Roman" pitchFamily="18" charset="0"/>
              </a:rPr>
              <a:t>Capitalism.</a:t>
            </a:r>
            <a:endParaRPr lang="en-US" sz="2400" i="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715" indent="-342900" algn="just">
              <a:spcBef>
                <a:spcPts val="360"/>
              </a:spcBef>
              <a:buFont typeface="Wingdings" pitchFamily="2" charset="2"/>
              <a:buChar char="q"/>
            </a:pPr>
            <a:r>
              <a:rPr sz="2400" i="0" spc="-5" dirty="0" smtClean="0">
                <a:latin typeface="Times New Roman" pitchFamily="18" charset="0"/>
                <a:cs typeface="Times New Roman" pitchFamily="18" charset="0"/>
              </a:rPr>
              <a:t>Advocates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of Islamic economics generally describe it as 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"third  </a:t>
            </a:r>
            <a:r>
              <a:rPr sz="2400" i="0" spc="-10" dirty="0">
                <a:latin typeface="Times New Roman" pitchFamily="18" charset="0"/>
                <a:cs typeface="Times New Roman" pitchFamily="18" charset="0"/>
              </a:rPr>
              <a:t>way",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i="0" spc="-10" dirty="0">
                <a:latin typeface="Times New Roman" pitchFamily="18" charset="0"/>
                <a:cs typeface="Times New Roman" pitchFamily="18" charset="0"/>
              </a:rPr>
              <a:t>ideal 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mean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with none of 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i="0" spc="-10" dirty="0">
                <a:latin typeface="Times New Roman" pitchFamily="18" charset="0"/>
                <a:cs typeface="Times New Roman" pitchFamily="18" charset="0"/>
              </a:rPr>
              <a:t>drawbacks of </a:t>
            </a:r>
            <a:r>
              <a:rPr sz="2400" i="0" spc="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other  two</a:t>
            </a:r>
            <a:r>
              <a:rPr sz="2400" i="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i="0" spc="-5" dirty="0" smtClean="0">
                <a:latin typeface="Times New Roman" pitchFamily="18" charset="0"/>
                <a:cs typeface="Times New Roman" pitchFamily="18" charset="0"/>
              </a:rPr>
              <a:t>systems.</a:t>
            </a:r>
            <a:endParaRPr lang="en-US" sz="2400" i="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715" indent="-342900" algn="just">
              <a:spcBef>
                <a:spcPts val="360"/>
              </a:spcBef>
              <a:buFont typeface="Wingdings" pitchFamily="2" charset="2"/>
              <a:buChar char="q"/>
            </a:pPr>
            <a:r>
              <a:rPr sz="2400" i="0" spc="-5" dirty="0" smtClean="0">
                <a:latin typeface="Times New Roman" pitchFamily="18" charset="0"/>
                <a:cs typeface="Times New Roman" pitchFamily="18" charset="0"/>
              </a:rPr>
              <a:t>Among 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claims 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made for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an Islamic </a:t>
            </a:r>
            <a:r>
              <a:rPr sz="2400" i="0" spc="-10" dirty="0"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system by  Islamic activists </a:t>
            </a:r>
            <a:r>
              <a:rPr sz="2400" i="0" spc="-1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revivalists 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Gap between </a:t>
            </a:r>
            <a:r>
              <a:rPr sz="2400" i="0" spc="5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Rich and 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Poor </a:t>
            </a:r>
            <a:r>
              <a:rPr sz="2400" i="0" spc="-10" dirty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reduced </a:t>
            </a:r>
            <a:r>
              <a:rPr sz="2400" i="0" spc="-1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prosperity </a:t>
            </a:r>
            <a:r>
              <a:rPr sz="2400" i="0" spc="-10" dirty="0">
                <a:latin typeface="Times New Roman" pitchFamily="18" charset="0"/>
                <a:cs typeface="Times New Roman" pitchFamily="18" charset="0"/>
              </a:rPr>
              <a:t>enhanced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by  </a:t>
            </a:r>
            <a:r>
              <a:rPr sz="2400" i="0" spc="-10" dirty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means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i="0" spc="-10" dirty="0">
                <a:latin typeface="Times New Roman" pitchFamily="18" charset="0"/>
                <a:cs typeface="Times New Roman" pitchFamily="18" charset="0"/>
              </a:rPr>
              <a:t>discouraging of 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i="0" spc="-10" dirty="0">
                <a:latin typeface="Times New Roman" pitchFamily="18" charset="0"/>
                <a:cs typeface="Times New Roman" pitchFamily="18" charset="0"/>
              </a:rPr>
              <a:t>hoarding of  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wealth, taxing wealth (through </a:t>
            </a:r>
            <a:r>
              <a:rPr sz="2400" b="1" i="0" spc="-5" dirty="0">
                <a:latin typeface="Times New Roman" pitchFamily="18" charset="0"/>
                <a:cs typeface="Times New Roman" pitchFamily="18" charset="0"/>
              </a:rPr>
              <a:t>zakat</a:t>
            </a:r>
            <a:r>
              <a:rPr sz="2400" i="0" spc="-5" dirty="0">
                <a:latin typeface="Times New Roman" pitchFamily="18" charset="0"/>
                <a:cs typeface="Times New Roman" pitchFamily="18" charset="0"/>
              </a:rPr>
              <a:t>) but not trade,</a:t>
            </a:r>
            <a:r>
              <a:rPr sz="2400" i="0" spc="3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i="0" spc="-10" dirty="0" smtClean="0">
                <a:latin typeface="Times New Roman" pitchFamily="18" charset="0"/>
                <a:cs typeface="Times New Roman" pitchFamily="18" charset="0"/>
              </a:rPr>
              <a:t>exposing</a:t>
            </a:r>
            <a:r>
              <a:rPr lang="en-US" sz="2400" i="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lenders </a:t>
            </a:r>
            <a:r>
              <a:rPr lang="en-US" sz="2400" i="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i="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risk through Profit Sharing </a:t>
            </a:r>
            <a:r>
              <a:rPr lang="en-US" sz="2400" i="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i="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venture  capital, </a:t>
            </a:r>
            <a:r>
              <a:rPr lang="en-US" sz="2400" i="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discouraging </a:t>
            </a:r>
            <a:r>
              <a:rPr lang="en-US" sz="2400" i="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i="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hoarding </a:t>
            </a:r>
            <a:r>
              <a:rPr lang="en-US" sz="2400" i="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food </a:t>
            </a:r>
            <a:r>
              <a:rPr lang="en-US" sz="2400" i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i="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speculation, and  other sinful activities </a:t>
            </a:r>
            <a:r>
              <a:rPr lang="en-US" sz="2400" i="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sz="2400" i="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as unlawful confiscation </a:t>
            </a:r>
            <a:r>
              <a:rPr lang="en-US" sz="2400" i="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i="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land.</a:t>
            </a: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spcBef>
                <a:spcPts val="1000"/>
              </a:spcBef>
            </a:pPr>
            <a:endParaRPr sz="2400" i="0" spc="-1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16850" y="12700"/>
            <a:ext cx="613410" cy="1099820"/>
          </a:xfrm>
          <a:prstGeom prst="rect">
            <a:avLst/>
          </a:prstGeom>
          <a:solidFill>
            <a:srgbClr val="AF1412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950">
              <a:latin typeface="Times New Roman"/>
              <a:cs typeface="Times New Roman"/>
            </a:endParaRPr>
          </a:p>
          <a:p>
            <a:pPr marL="8509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779780"/>
            <a:ext cx="655574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sz="4200" spc="-5" dirty="0">
                <a:latin typeface="Times New Roman" pitchFamily="18" charset="0"/>
                <a:cs typeface="Times New Roman" pitchFamily="18" charset="0"/>
              </a:rPr>
              <a:t>is Economic</a:t>
            </a:r>
            <a:r>
              <a:rPr sz="42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200" spc="-5" dirty="0">
                <a:latin typeface="Times New Roman" pitchFamily="18" charset="0"/>
                <a:cs typeface="Times New Roman" pitchFamily="18" charset="0"/>
              </a:rPr>
              <a:t>System</a:t>
            </a:r>
            <a:endParaRPr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0310" y="1828800"/>
            <a:ext cx="7219950" cy="4344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08279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All human needs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wants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centralized 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economic  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welfare.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208279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sz="2400" spc="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way </a:t>
            </a:r>
            <a:r>
              <a:rPr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address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economic problems is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called 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System.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00"/>
              </a:spcBef>
              <a:buFont typeface="Wingdings" pitchFamily="2" charset="2"/>
              <a:buChar char="q"/>
            </a:pPr>
            <a:r>
              <a:rPr sz="2400" spc="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words,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rules and regulations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along 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with the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environmental factors by which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overall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economic 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activities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country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conducted is called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system.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127000" indent="-342900" algn="just">
              <a:lnSpc>
                <a:spcPct val="100000"/>
              </a:lnSpc>
              <a:spcBef>
                <a:spcPts val="1000"/>
              </a:spcBef>
              <a:buFont typeface="Wingdings" pitchFamily="2" charset="2"/>
              <a:buChar char="q"/>
            </a:pP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Since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society’s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way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 different from each other, so 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there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systems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prevail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6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world.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16850" y="12700"/>
            <a:ext cx="613410" cy="1099820"/>
          </a:xfrm>
          <a:prstGeom prst="rect">
            <a:avLst/>
          </a:prstGeom>
          <a:solidFill>
            <a:srgbClr val="AF1412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950">
              <a:latin typeface="Times New Roman"/>
              <a:cs typeface="Times New Roman"/>
            </a:endParaRPr>
          </a:p>
          <a:p>
            <a:pPr marL="17399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2609" y="538479"/>
            <a:ext cx="6752591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200" spc="-5" dirty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sz="42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200" spc="-10" dirty="0">
                <a:latin typeface="Times New Roman" pitchFamily="18" charset="0"/>
                <a:cs typeface="Times New Roman" pitchFamily="18" charset="0"/>
              </a:rPr>
              <a:t>Economic  </a:t>
            </a:r>
            <a:r>
              <a:rPr sz="4200" spc="-5" dirty="0">
                <a:latin typeface="Times New Roman" pitchFamily="18" charset="0"/>
                <a:cs typeface="Times New Roman" pitchFamily="18" charset="0"/>
              </a:rPr>
              <a:t>Systems</a:t>
            </a:r>
            <a:endParaRPr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8410" y="2192020"/>
            <a:ext cx="4466590" cy="26273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416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Traditional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endParaRPr lang="en-US" sz="2400" spc="5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416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Market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sz="2400" spc="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endParaRPr lang="en-US" sz="2400" spc="5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416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Socialist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System  </a:t>
            </a:r>
            <a:endParaRPr lang="en-US" sz="2400" spc="5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416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Mixed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System </a:t>
            </a:r>
            <a:endParaRPr lang="en-US" sz="2400" spc="5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416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sz="2400" spc="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Islamic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sz="2400" spc="-3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16850" y="12700"/>
            <a:ext cx="613410" cy="1099820"/>
          </a:xfrm>
          <a:prstGeom prst="rect">
            <a:avLst/>
          </a:prstGeom>
          <a:solidFill>
            <a:srgbClr val="AF1412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950">
              <a:latin typeface="Times New Roman"/>
              <a:cs typeface="Times New Roman"/>
            </a:endParaRPr>
          </a:p>
          <a:p>
            <a:pPr marL="17399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6765" y="782942"/>
            <a:ext cx="7362192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200" spc="-15" dirty="0">
                <a:latin typeface="Times New Roman" pitchFamily="18" charset="0"/>
                <a:cs typeface="Times New Roman" pitchFamily="18" charset="0"/>
              </a:rPr>
              <a:t>Traditional</a:t>
            </a:r>
            <a:r>
              <a:rPr sz="42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200" spc="-10" dirty="0">
                <a:latin typeface="Times New Roman" pitchFamily="18" charset="0"/>
                <a:cs typeface="Times New Roman" pitchFamily="18" charset="0"/>
              </a:rPr>
              <a:t>Economic  </a:t>
            </a:r>
            <a:r>
              <a:rPr sz="4200" spc="-5" dirty="0">
                <a:latin typeface="Times New Roman" pitchFamily="18" charset="0"/>
                <a:cs typeface="Times New Roman" pitchFamily="18" charset="0"/>
              </a:rPr>
              <a:t>System</a:t>
            </a:r>
            <a:endParaRPr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7439" y="2057400"/>
            <a:ext cx="6972300" cy="2656818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55600" marR="5080" indent="-342900" algn="just">
              <a:lnSpc>
                <a:spcPts val="2240"/>
              </a:lnSpc>
              <a:spcBef>
                <a:spcPts val="305"/>
              </a:spcBef>
              <a:buFont typeface="Wingdings" pitchFamily="2" charset="2"/>
              <a:buChar char="q"/>
            </a:pP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Before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invention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money people in ancient  civilizations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small communities use </a:t>
            </a:r>
            <a:r>
              <a:rPr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barter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400" spc="-5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goods.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ts val="2240"/>
              </a:lnSpc>
              <a:spcBef>
                <a:spcPts val="305"/>
              </a:spcBef>
              <a:buFont typeface="Wingdings" pitchFamily="2" charset="2"/>
              <a:buChar char="q"/>
            </a:pP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Bartering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process of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trading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one good 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400" spc="-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another.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ts val="2240"/>
              </a:lnSpc>
              <a:spcBef>
                <a:spcPts val="305"/>
              </a:spcBef>
              <a:buFont typeface="Wingdings" pitchFamily="2" charset="2"/>
              <a:buChar char="q"/>
            </a:pPr>
            <a:r>
              <a:rPr sz="2400" spc="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problem </a:t>
            </a:r>
            <a:r>
              <a:rPr sz="2400" spc="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bartering is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that its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always easy </a:t>
            </a:r>
            <a:r>
              <a:rPr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find the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person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who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has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good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you want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often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it 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mean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carrying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heavy load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order </a:t>
            </a:r>
            <a:r>
              <a:rPr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make a  trade.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16850" y="12700"/>
            <a:ext cx="613410" cy="1099820"/>
          </a:xfrm>
          <a:prstGeom prst="rect">
            <a:avLst/>
          </a:prstGeom>
          <a:solidFill>
            <a:srgbClr val="AF1412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950">
              <a:latin typeface="Times New Roman"/>
              <a:cs typeface="Times New Roman"/>
            </a:endParaRPr>
          </a:p>
          <a:p>
            <a:pPr marL="17399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37820"/>
            <a:ext cx="654494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>
                <a:latin typeface="Times New Roman" pitchFamily="18" charset="0"/>
                <a:cs typeface="Times New Roman" pitchFamily="18" charset="0"/>
              </a:rPr>
              <a:t>Market </a:t>
            </a:r>
            <a:r>
              <a:rPr sz="4200" spc="-10" dirty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sz="42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200" spc="-5" dirty="0">
                <a:latin typeface="Times New Roman" pitchFamily="18" charset="0"/>
                <a:cs typeface="Times New Roman" pitchFamily="18" charset="0"/>
              </a:rPr>
              <a:t>System</a:t>
            </a:r>
            <a:endParaRPr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16850" y="12700"/>
            <a:ext cx="613410" cy="1099820"/>
          </a:xfrm>
          <a:prstGeom prst="rect">
            <a:avLst/>
          </a:prstGeom>
          <a:solidFill>
            <a:srgbClr val="AF1412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950">
              <a:latin typeface="Times New Roman"/>
              <a:cs typeface="Times New Roman"/>
            </a:endParaRPr>
          </a:p>
          <a:p>
            <a:pPr marL="17399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24200" y="1676400"/>
            <a:ext cx="301752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58519" y="5509259"/>
            <a:ext cx="75653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030" marR="5080" indent="-35433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“People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who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trade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each other don’t go 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to war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each other.” – Adam</a:t>
            </a:r>
            <a:r>
              <a:rPr sz="3200" b="1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Smith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0905" y="779780"/>
            <a:ext cx="441325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latin typeface="Times New Roman" pitchFamily="18" charset="0"/>
                <a:cs typeface="Times New Roman" pitchFamily="18" charset="0"/>
              </a:rPr>
              <a:t>Market</a:t>
            </a:r>
            <a:r>
              <a:rPr sz="4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200" spc="-10" dirty="0" smtClean="0">
                <a:latin typeface="Times New Roman" pitchFamily="18" charset="0"/>
                <a:cs typeface="Times New Roman" pitchFamily="18" charset="0"/>
              </a:rPr>
              <a:t>Economy</a:t>
            </a:r>
            <a:endParaRPr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957070"/>
            <a:ext cx="7437755" cy="41267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 algn="just">
              <a:spcBef>
                <a:spcPts val="100"/>
              </a:spcBef>
              <a:buFont typeface="Wingdings" pitchFamily="2" charset="2"/>
              <a:buChar char="q"/>
              <a:tabLst>
                <a:tab pos="494665" algn="l"/>
                <a:tab pos="1165225" algn="l"/>
                <a:tab pos="2197100" algn="l"/>
                <a:tab pos="3182620" algn="l"/>
                <a:tab pos="3832860" algn="l"/>
                <a:tab pos="5431155" algn="l"/>
                <a:tab pos="6687820" algn="l"/>
              </a:tabLst>
            </a:pPr>
            <a:r>
              <a:rPr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ago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ancient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Egypt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humans</a:t>
            </a:r>
            <a:r>
              <a:rPr lang="en-US"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400" spc="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pc="-1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spc="-2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 of </a:t>
            </a:r>
            <a:r>
              <a:rPr lang="en-US" sz="2400" spc="-3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 g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spc="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2400" spc="-1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en-US" sz="2400" spc="-3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system. </a:t>
            </a:r>
            <a:endParaRPr lang="en-US" sz="2400" spc="1177" baseline="11111" dirty="0">
              <a:solidFill>
                <a:srgbClr val="89CFD5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1000" indent="-342900" algn="just">
              <a:spcBef>
                <a:spcPts val="100"/>
              </a:spcBef>
              <a:buFont typeface="Wingdings" pitchFamily="2" charset="2"/>
              <a:buChar char="q"/>
              <a:tabLst>
                <a:tab pos="494665" algn="l"/>
                <a:tab pos="1165225" algn="l"/>
                <a:tab pos="2197100" algn="l"/>
                <a:tab pos="3182620" algn="l"/>
                <a:tab pos="3832860" algn="l"/>
                <a:tab pos="5431155" algn="l"/>
                <a:tab pos="6687820" algn="l"/>
              </a:tabLst>
            </a:pPr>
            <a:r>
              <a:rPr lang="en-US" sz="2400" spc="1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market 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economy, producers </a:t>
            </a:r>
            <a:r>
              <a:rPr lang="en-US" sz="2400" spc="-1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make goods based on the amount of demand they perceive to exist among consumers.</a:t>
            </a:r>
          </a:p>
          <a:p>
            <a:pPr marL="381000" indent="-342900" algn="just">
              <a:spcBef>
                <a:spcPts val="100"/>
              </a:spcBef>
              <a:buFont typeface="Wingdings" pitchFamily="2" charset="2"/>
              <a:buChar char="q"/>
              <a:tabLst>
                <a:tab pos="494665" algn="l"/>
                <a:tab pos="1165225" algn="l"/>
                <a:tab pos="2197100" algn="l"/>
                <a:tab pos="3182620" algn="l"/>
                <a:tab pos="3832860" algn="l"/>
                <a:tab pos="5431155" algn="l"/>
                <a:tab pos="6687820" algn="l"/>
              </a:tabLst>
            </a:pPr>
            <a:r>
              <a:rPr lang="en-US" sz="2400" spc="-1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Consumers in turn pay for items based on their supply. </a:t>
            </a:r>
          </a:p>
          <a:p>
            <a:pPr marL="381000" indent="-342900" algn="just">
              <a:spcBef>
                <a:spcPts val="100"/>
              </a:spcBef>
              <a:buFont typeface="Wingdings" pitchFamily="2" charset="2"/>
              <a:buChar char="q"/>
              <a:tabLst>
                <a:tab pos="494665" algn="l"/>
                <a:tab pos="1165225" algn="l"/>
                <a:tab pos="2197100" algn="l"/>
                <a:tab pos="3182620" algn="l"/>
                <a:tab pos="3832860" algn="l"/>
                <a:tab pos="5431155" algn="l"/>
                <a:tab pos="6687820" algn="l"/>
              </a:tabLst>
            </a:pPr>
            <a:r>
              <a:rPr lang="en-US" sz="2400" spc="-1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 instance, gold is greatly demanded  by people across the world, but its supply is limited. Therefore, gold is expensive.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8100" algn="just">
              <a:lnSpc>
                <a:spcPct val="100000"/>
              </a:lnSpc>
              <a:spcBef>
                <a:spcPts val="100"/>
              </a:spcBef>
              <a:tabLst>
                <a:tab pos="494665" algn="l"/>
                <a:tab pos="1165225" algn="l"/>
                <a:tab pos="2197100" algn="l"/>
                <a:tab pos="3182620" algn="l"/>
                <a:tab pos="3832860" algn="l"/>
                <a:tab pos="5431155" algn="l"/>
                <a:tab pos="6687820" algn="l"/>
              </a:tabLst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16850" y="12700"/>
            <a:ext cx="613410" cy="1039387"/>
          </a:xfrm>
          <a:prstGeom prst="rect">
            <a:avLst/>
          </a:prstGeom>
          <a:solidFill>
            <a:srgbClr val="AF1412"/>
          </a:solidFill>
        </p:spPr>
        <p:txBody>
          <a:bodyPr vert="horz" wrap="square" lIns="0" tIns="635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5"/>
              </a:spcBef>
            </a:pPr>
            <a:endParaRPr sz="3950">
              <a:latin typeface="Times New Roman" pitchFamily="18" charset="0"/>
              <a:cs typeface="Times New Roman" pitchFamily="18" charset="0"/>
            </a:endParaRPr>
          </a:p>
          <a:p>
            <a:pPr marL="173990" algn="just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2608" y="485140"/>
            <a:ext cx="7254242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77029" algn="l"/>
              </a:tabLst>
            </a:pPr>
            <a:r>
              <a:rPr sz="4200" spc="-5" dirty="0">
                <a:latin typeface="Times New Roman" pitchFamily="18" charset="0"/>
                <a:cs typeface="Times New Roman" pitchFamily="18" charset="0"/>
              </a:rPr>
              <a:t>Mark</a:t>
            </a:r>
            <a:r>
              <a:rPr sz="4200" spc="-1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4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42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200" spc="-5" dirty="0" smtClean="0">
                <a:latin typeface="Times New Roman" pitchFamily="18" charset="0"/>
                <a:cs typeface="Times New Roman" pitchFamily="18" charset="0"/>
              </a:rPr>
              <a:t>Ec</a:t>
            </a:r>
            <a:r>
              <a:rPr sz="4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4200" spc="-5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sz="42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4200" spc="-1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2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4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4200" spc="-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4200" spc="-1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4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4200" spc="-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4200" spc="-1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42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4200" spc="-5" dirty="0" smtClean="0">
                <a:latin typeface="Times New Roman" pitchFamily="18" charset="0"/>
                <a:cs typeface="Times New Roman" pitchFamily="18" charset="0"/>
              </a:rPr>
              <a:t>ism</a:t>
            </a:r>
            <a:endParaRPr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841" y="1524000"/>
            <a:ext cx="8442960" cy="390170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95300" marR="70485" indent="-342900" algn="just">
              <a:spcBef>
                <a:spcPts val="425"/>
              </a:spcBef>
              <a:buFont typeface="Wingdings" pitchFamily="2" charset="2"/>
              <a:buChar char="q"/>
            </a:pP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Another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word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market economic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systems is 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capitalism.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95300" marR="70485" indent="-342900" algn="just">
              <a:spcBef>
                <a:spcPts val="425"/>
              </a:spcBef>
              <a:buFont typeface="Wingdings" pitchFamily="2" charset="2"/>
              <a:buChar char="q"/>
            </a:pP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Capitalism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political ideology 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written about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-14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sz="2400" spc="-209" baseline="27777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century thinker-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Adam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Smith in 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book entitled “The Wealth of</a:t>
            </a:r>
            <a:r>
              <a:rPr sz="2400" spc="-3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Nations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\</a:t>
            </a:r>
          </a:p>
          <a:p>
            <a:pPr marL="495300" marR="70485" indent="-342900" algn="just">
              <a:spcBef>
                <a:spcPts val="425"/>
              </a:spcBef>
              <a:buFont typeface="Wingdings" pitchFamily="2" charset="2"/>
              <a:buChar char="q"/>
            </a:pP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Smith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claimed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that the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people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different 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people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trade with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each other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less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likely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-2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war.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95300" marR="70485" indent="-342900" algn="just">
              <a:spcBef>
                <a:spcPts val="425"/>
              </a:spcBef>
              <a:buFont typeface="Wingdings" pitchFamily="2" charset="2"/>
              <a:buChar char="q"/>
            </a:pP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Moreover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he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claimed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must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not 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interfere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with the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economy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or it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disrupt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trade and 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people’s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ability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prosper. Smith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claimed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instead  of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government running an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economy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“invisible  free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hand”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known as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market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would.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16850" y="12700"/>
            <a:ext cx="613410" cy="1099820"/>
          </a:xfrm>
          <a:prstGeom prst="rect">
            <a:avLst/>
          </a:prstGeom>
          <a:solidFill>
            <a:srgbClr val="AF1412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950">
              <a:latin typeface="Times New Roman"/>
              <a:cs typeface="Times New Roman"/>
            </a:endParaRPr>
          </a:p>
          <a:p>
            <a:pPr marL="17399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562610"/>
            <a:ext cx="786915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latin typeface="Times New Roman" pitchFamily="18" charset="0"/>
                <a:cs typeface="Times New Roman" pitchFamily="18" charset="0"/>
              </a:rPr>
              <a:t>Characteristics of Market  </a:t>
            </a:r>
            <a:r>
              <a:rPr sz="4200" spc="-10" dirty="0" smtClean="0">
                <a:latin typeface="Times New Roman" pitchFamily="18" charset="0"/>
                <a:cs typeface="Times New Roman" pitchFamily="18" charset="0"/>
              </a:rPr>
              <a:t>Economi</a:t>
            </a:r>
            <a:r>
              <a:rPr lang="en-US" sz="4200" spc="-1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4200" spc="-1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199" y="2057400"/>
            <a:ext cx="8077201" cy="48295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43815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sz="2400" b="1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sz="2400" b="1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Property </a:t>
            </a:r>
            <a:r>
              <a:rPr sz="2400" b="1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Rights</a:t>
            </a:r>
            <a:r>
              <a:rPr lang="en-US" sz="2400" b="1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sz="2400" b="1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market </a:t>
            </a:r>
            <a:r>
              <a:rPr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economy</a:t>
            </a:r>
            <a:r>
              <a:rPr lang="en-US"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land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factories and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The ownership and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transfer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rights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ensured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law.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93700" marR="43180" indent="-342900" algn="just">
              <a:lnSpc>
                <a:spcPct val="100000"/>
              </a:lnSpc>
              <a:spcBef>
                <a:spcPts val="990"/>
              </a:spcBef>
              <a:buFont typeface="Wingdings" pitchFamily="2" charset="2"/>
              <a:buChar char="q"/>
            </a:pPr>
            <a:r>
              <a:rPr sz="2400" b="1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sz="2400" b="1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Sector </a:t>
            </a:r>
            <a:r>
              <a:rPr sz="2400" b="1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initiative</a:t>
            </a:r>
            <a:r>
              <a:rPr lang="en-US" sz="2400" b="1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can acquire 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resources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from production,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establish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mills and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factories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from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trades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businesses </a:t>
            </a:r>
            <a:r>
              <a:rPr lang="en-US" sz="24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their choice and facilities 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available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There </a:t>
            </a:r>
            <a:r>
              <a:rPr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intervention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400" spc="-2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spc="-5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3700" marR="43180" indent="-342900" algn="just">
              <a:spcBef>
                <a:spcPts val="990"/>
              </a:spcBef>
              <a:buFont typeface="Wingdings" pitchFamily="2" charset="2"/>
              <a:buChar char="q"/>
            </a:pPr>
            <a:r>
              <a:rPr lang="en-US" sz="2400" b="1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Automatic pricing system –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functions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regulated through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automatic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pricing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system. The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price of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commodity is determined by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demand and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supply,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consumption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 based on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pricing</a:t>
            </a:r>
            <a:r>
              <a:rPr lang="en-US"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system.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93700" marR="43180" indent="-342900" algn="just">
              <a:lnSpc>
                <a:spcPct val="100000"/>
              </a:lnSpc>
              <a:spcBef>
                <a:spcPts val="990"/>
              </a:spcBef>
              <a:buFont typeface="Wingdings" pitchFamily="2" charset="2"/>
              <a:buChar char="q"/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16850" y="12700"/>
            <a:ext cx="613410" cy="1099820"/>
          </a:xfrm>
          <a:prstGeom prst="rect">
            <a:avLst/>
          </a:prstGeom>
          <a:solidFill>
            <a:srgbClr val="AF1412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950">
              <a:latin typeface="Times New Roman"/>
              <a:cs typeface="Times New Roman"/>
            </a:endParaRPr>
          </a:p>
          <a:p>
            <a:pPr marL="17399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1110" y="370914"/>
            <a:ext cx="786915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latin typeface="Times New Roman" pitchFamily="18" charset="0"/>
                <a:cs typeface="Times New Roman" pitchFamily="18" charset="0"/>
              </a:rPr>
              <a:t>Characteristics of Market  </a:t>
            </a:r>
            <a:r>
              <a:rPr sz="4200" spc="-10" dirty="0" smtClean="0">
                <a:latin typeface="Times New Roman" pitchFamily="18" charset="0"/>
                <a:cs typeface="Times New Roman" pitchFamily="18" charset="0"/>
              </a:rPr>
              <a:t>Economi</a:t>
            </a:r>
            <a:r>
              <a:rPr lang="en-US" sz="4200" spc="-1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4200" spc="-1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198" y="1905000"/>
            <a:ext cx="8229602" cy="4344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61620" indent="-342900" algn="just">
              <a:spcBef>
                <a:spcPts val="1010"/>
              </a:spcBef>
              <a:buFont typeface="Wingdings" pitchFamily="2" charset="2"/>
              <a:buChar char="q"/>
            </a:pPr>
            <a:r>
              <a:rPr lang="en-US" sz="2400" b="1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Freedom </a:t>
            </a:r>
            <a:r>
              <a:rPr lang="en-US" sz="2400" b="1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consumers –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every consumer can enjoy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any 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commodity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ability,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desire and choice.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producers produce goods according </a:t>
            </a:r>
            <a:r>
              <a:rPr lang="en-US"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demand of  </a:t>
            </a:r>
            <a:r>
              <a:rPr lang="en-US" sz="24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consumers.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261620" indent="-342900" algn="just">
              <a:spcBef>
                <a:spcPts val="1010"/>
              </a:spcBef>
              <a:buFont typeface="Wingdings" pitchFamily="2" charset="2"/>
              <a:buChar char="q"/>
            </a:pPr>
            <a:r>
              <a:rPr lang="en-US" sz="2400" b="1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Profit earning – </a:t>
            </a:r>
            <a:r>
              <a:rPr lang="en-US" sz="2400" spc="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market economic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system, the ultimate 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objective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all production is </a:t>
            </a:r>
            <a:r>
              <a:rPr lang="en-US" sz="2400" spc="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earn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profit. </a:t>
            </a:r>
            <a:r>
              <a:rPr lang="en-US" sz="2400" spc="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 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possibility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more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profit, there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will be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investment. 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Consequently,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may be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some 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goods and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less production </a:t>
            </a:r>
            <a:r>
              <a:rPr lang="en-US"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sz="2400" spc="-2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700" marR="5080" algn="just">
              <a:spcBef>
                <a:spcPts val="10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93700" marR="43815" indent="-342900" algn="just">
              <a:spcBef>
                <a:spcPts val="100"/>
              </a:spcBef>
              <a:buFont typeface="Wingdings" pitchFamily="2" charset="2"/>
              <a:buChar char="q"/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16850" y="12700"/>
            <a:ext cx="613410" cy="1099820"/>
          </a:xfrm>
          <a:prstGeom prst="rect">
            <a:avLst/>
          </a:prstGeom>
          <a:solidFill>
            <a:srgbClr val="AF1412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950">
              <a:latin typeface="Times New Roman"/>
              <a:cs typeface="Times New Roman"/>
            </a:endParaRPr>
          </a:p>
          <a:p>
            <a:pPr marL="17399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7063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1218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Lecture # 05  Economic  Systems</vt:lpstr>
      <vt:lpstr>What is Economic System</vt:lpstr>
      <vt:lpstr>Different Economic  Systems</vt:lpstr>
      <vt:lpstr>Traditional Economic  System</vt:lpstr>
      <vt:lpstr>Market Economic System</vt:lpstr>
      <vt:lpstr>Market Economy</vt:lpstr>
      <vt:lpstr>Market Economy – Capitalism</vt:lpstr>
      <vt:lpstr>Characteristics of Market  Economics</vt:lpstr>
      <vt:lpstr>Characteristics of Market  Economics</vt:lpstr>
      <vt:lpstr>Slide 10</vt:lpstr>
      <vt:lpstr>Command/Socialist  Economy</vt:lpstr>
      <vt:lpstr>Characteristics of Socialist Economy</vt:lpstr>
      <vt:lpstr>Characteristics of Socialist Economy</vt:lpstr>
      <vt:lpstr>Mixed Economy</vt:lpstr>
      <vt:lpstr>Characteristics of Mixed Economy</vt:lpstr>
      <vt:lpstr>Islamic Economy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 05  Economic  Systems</dc:title>
  <dc:creator>CRP</dc:creator>
  <cp:lastModifiedBy>AJ</cp:lastModifiedBy>
  <cp:revision>7</cp:revision>
  <dcterms:created xsi:type="dcterms:W3CDTF">2020-03-05T08:17:09Z</dcterms:created>
  <dcterms:modified xsi:type="dcterms:W3CDTF">2020-04-29T19:30:40Z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2017-02-16T00:00:00Z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2020-03-05T00:00:00Z</vt:filetime>
  </property>
</Properties>
</file>